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45D8C6-4868-4AB8-833A-F76CCB98525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13D7ED1-A4F5-4FDA-8D0E-3ADE15562D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praxis&amp;source=images&amp;cd=&amp;cad=rja&amp;docid=0NLx5ofZ0Xd2mM&amp;tbnid=iTICQ_6qhhTyzM:&amp;ved=0CAUQjRw&amp;url=http%3A%2F%2Fbeautifultrouble.org%2Fprinciple%2Fpraxis-makes-perfect%2F&amp;ei=Z_RKUpa_LJH29gSTk4HQCg&amp;psig=AFQjCNG9W7NpL10LgkGwXuca16xwJgl5Kw&amp;ust=138073034245130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reciprocity&amp;source=images&amp;cd=&amp;cad=rja&amp;docid=31U7nIv9oqPMlM&amp;tbnid=hq2PJxGqutSj9M:&amp;ved=0CAUQjRw&amp;url=http%3A%2F%2Fcommonsandeconomics.org%2F2013%2F06%2F06%2Findirect-reciprocity-and-stigmergic-polycentrism-for-commons-production%2F&amp;ei=DgFLUsrcEJPc8ASN94HgCA&amp;psig=AFQjCNFyC0Iyy0qCQjMB90iirC_5w3UZiQ&amp;ust=138073351205027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4571999"/>
          </a:xfrm>
        </p:spPr>
        <p:txBody>
          <a:bodyPr/>
          <a:lstStyle/>
          <a:p>
            <a:r>
              <a:rPr lang="en-US" dirty="0" smtClean="0"/>
              <a:t>What Good coaches 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“When coaches and teachers interact equally as partners, good things happen.” Jim Knight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1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Coaches must relinquish power in order to truly embrace the partnership principles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ENROLL TEACHERS</a:t>
            </a:r>
          </a:p>
          <a:p>
            <a:pPr marL="342900" lvl="1" indent="-342900">
              <a:spcAft>
                <a:spcPts val="600"/>
              </a:spcAft>
              <a:buClrTx/>
            </a:pPr>
            <a:r>
              <a:rPr lang="en-US" b="1" dirty="0" smtClean="0"/>
              <a:t>Coaching should be offered as a valuable resource as opposed to forced</a:t>
            </a:r>
          </a:p>
          <a:p>
            <a:pPr marL="1028700" lvl="2" indent="-342900">
              <a:spcAft>
                <a:spcPts val="600"/>
              </a:spcAft>
              <a:buClrTx/>
            </a:pPr>
            <a:r>
              <a:rPr lang="en-US" dirty="0" smtClean="0"/>
              <a:t>Both </a:t>
            </a:r>
            <a:r>
              <a:rPr lang="en-US" dirty="0"/>
              <a:t>parties must agree to continually improve and </a:t>
            </a:r>
            <a:r>
              <a:rPr lang="en-US" dirty="0" smtClean="0"/>
              <a:t>grow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Professional learning should be central to a school’s 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Follow-up is the only way to ensure implementation</a:t>
            </a:r>
          </a:p>
        </p:txBody>
      </p:sp>
      <p:pic>
        <p:nvPicPr>
          <p:cNvPr id="8194" name="Picture 2" descr="http://t2.gstatic.com/images?q=tbn:ANd9GcQy4BdRZiZCdt_uRa-aPE1kMTJTJ7uToCgr81AVaOUteoXUW95bog:nextchurch.net/wp-content/uploads/2012/10/what-is-nex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5849"/>
            <a:ext cx="2286000" cy="15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26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TEACHERS’ 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Gather data and then collaborate with the teacher to establish specific student learning goals</a:t>
            </a:r>
          </a:p>
          <a:p>
            <a:pPr marL="800100" lvl="1" indent="-342900"/>
            <a:r>
              <a:rPr lang="en-US" sz="1800" dirty="0" smtClean="0"/>
              <a:t>Do not enter with an agenda and try to convince the teacher to go your way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LISTEN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Create comfortable conversation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Listen and HEAR what is communicated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ASK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Stop persuading and start learning</a:t>
            </a:r>
            <a:endParaRPr lang="en-US" dirty="0"/>
          </a:p>
        </p:txBody>
      </p:sp>
      <p:pic>
        <p:nvPicPr>
          <p:cNvPr id="4" name="Picture 2" descr="http://t2.gstatic.com/images?q=tbn:ANd9GcQy4BdRZiZCdt_uRa-aPE1kMTJTJ7uToCgr81AVaOUteoXUW95bog:nextchurch.net/wp-content/uploads/2012/10/what-is-nex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5849"/>
            <a:ext cx="2286000" cy="15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82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t2.gstatic.com/images?q=tbn:ANd9GcQy4BdRZiZCdt_uRa-aPE1kMTJTJ7uToCgr81AVaOUteoXUW95bog:nextchurch.net/wp-content/uploads/2012/10/what-is-nex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5849"/>
            <a:ext cx="2286000" cy="151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35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48400" cy="1371600"/>
          </a:xfrm>
        </p:spPr>
        <p:txBody>
          <a:bodyPr/>
          <a:lstStyle/>
          <a:p>
            <a:r>
              <a:rPr lang="en-US" dirty="0" smtClean="0"/>
              <a:t>Partner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3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Seven partnership principles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way we interact with others makes or breaks most coaching 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5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true partnerships, one partner does not tell the other what to do; both partners share ideas and make decisions as equals.</a:t>
            </a:r>
          </a:p>
          <a:p>
            <a:pPr marL="800100" lvl="1" indent="-342900"/>
            <a:r>
              <a:rPr lang="en-US" sz="1800" dirty="0" smtClean="0"/>
              <a:t>Coaches and teachers alike must feel equal.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Coaches must communicate respect for the teachers with whom they collaborate in order to avoid resistance.</a:t>
            </a:r>
          </a:p>
          <a:p>
            <a:pPr marL="800100" lvl="1" indent="-342900"/>
            <a:r>
              <a:rPr lang="en-US" sz="1800" dirty="0" smtClean="0"/>
              <a:t>Don’t project the idea that coach knows more than the teacher.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Must take time to build a relationship.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http://t1.gstatic.com/images?q=tbn:ANd9GcT7H6cZOhR456v2brvdQ-mney6mWtMpBQhlSUQ_Fldzf3pOeeqd:cdn2.content.compendiumblog.com/uploads/user/20a59527-c8c5-492a-b888-7d8411053591/29310729-761d-44fd-b8d8-6c53f8f67dd5/Image/93dd4b9c6acbdf44658cd66893aaee54/partner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95800"/>
            <a:ext cx="2714625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33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Partners don’t choose for each other. Coaches must position teachers to be the final decision makers.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When you insist, they will resist.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“If I can’t say no, then saying yes has no meaning.”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However, choice does not mean teachers may choose not to be professionals.</a:t>
            </a:r>
            <a:r>
              <a:rPr lang="en-US" sz="1600" dirty="0"/>
              <a:t> </a:t>
            </a:r>
            <a:endParaRPr lang="en-US" sz="1600" dirty="0" smtClean="0"/>
          </a:p>
          <a:p>
            <a:pPr marL="1485900" lvl="3" indent="-342900">
              <a:spcAft>
                <a:spcPts val="600"/>
              </a:spcAft>
              <a:buClrTx/>
            </a:pPr>
            <a:r>
              <a:rPr lang="en-US" sz="1600" dirty="0" smtClean="0"/>
              <a:t>ALL </a:t>
            </a:r>
            <a:r>
              <a:rPr lang="en-US" sz="1600" dirty="0"/>
              <a:t>must be engaged in professional growth.</a:t>
            </a:r>
          </a:p>
          <a:p>
            <a:pPr marL="1485900" lvl="3" indent="-342900">
              <a:spcAft>
                <a:spcPts val="600"/>
              </a:spcAft>
              <a:buClrTx/>
            </a:pPr>
            <a:r>
              <a:rPr lang="en-US" sz="1600" dirty="0"/>
              <a:t>Administrative </a:t>
            </a:r>
            <a:r>
              <a:rPr lang="en-US" sz="1600" dirty="0" smtClean="0"/>
              <a:t>leadership</a:t>
            </a:r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</a:pPr>
            <a:r>
              <a:rPr lang="en-US" b="1" dirty="0" smtClean="0"/>
              <a:t> Most want a say in what and how they learn.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0" name="Picture 2" descr="http://t1.gstatic.com/images?q=tbn:ANd9GcTvN0fb_CMhp4ADAixQMHzl5b3jMYifcNQwwWfNhh8bgXAci7-SoQ:www.colinjbrowne.com/wp-content/uploads/2012/06/Cho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00600"/>
            <a:ext cx="2438400" cy="1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46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Conversations should be open and candid, as though with a trusted friend.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Professional learning should be driven by the teachers’ goals for themselves and their students.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Teacher’s motivation comes from seeing how professional learning matters to them or their students. </a:t>
            </a:r>
            <a:endParaRPr lang="en-US" dirty="0"/>
          </a:p>
        </p:txBody>
      </p:sp>
      <p:pic>
        <p:nvPicPr>
          <p:cNvPr id="3074" name="Picture 2" descr="http://t2.gstatic.com/images?q=tbn:ANd9GcSle3Jo19vFEcDisdDfOjEFqtiaPyYvqZj5j7wYz_-BKAD2YJgMUw:blog.mozilla.org/metrics/files/2009/07/voice_of_us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24400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9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Much of the pleasure of professional growth comes from reflection.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coach should serve as a thinking partner or sounding board for teachers, and coaching should be a meeting of the minds.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Strong coaching often means both parties are involved, enthusiastic and energized. </a:t>
            </a:r>
            <a:endParaRPr lang="en-US" dirty="0"/>
          </a:p>
        </p:txBody>
      </p:sp>
      <p:pic>
        <p:nvPicPr>
          <p:cNvPr id="4098" name="Picture 2" descr="http://t2.gstatic.com/images?q=tbn:ANd9GcS1E5_cfqiD_UHV--yEvgwwXMZtnm5N28ED9iV2NjaT6ODfL8KvMw:www.mjgds.org/21stcenturylearning/wp-content/uploads/2011/02/Slide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482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5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Goal is for the best idea to win, not </a:t>
            </a:r>
            <a:r>
              <a:rPr lang="en-US" i="1" dirty="0" smtClean="0"/>
              <a:t>my</a:t>
            </a:r>
            <a:r>
              <a:rPr lang="en-US" dirty="0" smtClean="0"/>
              <a:t> idea.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Should be a two-way conversation where both parties are thinking together.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Must be entered in to with humility; both parties must value each other’s opinions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Neither party can hide behind the “dishonest veneer of expertise.”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122" name="Picture 2" descr="http://t3.gstatic.com/images?q=tbn:ANd9GcSnXfjWJBTNV8VmOkueGbYoXKLSQHCWjQu0erJ0IDzDTBNCKl2i:www.thecreativepenn.com/wp-content/uploads/2012/10/bigstockPeopleTal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150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600"/>
              </a:spcAft>
              <a:buClrTx/>
            </a:pPr>
            <a:r>
              <a:rPr lang="en-US" b="1" dirty="0" smtClean="0"/>
              <a:t>Speaks to the act of applying new knowledge and skills.</a:t>
            </a:r>
          </a:p>
          <a:p>
            <a:pPr marL="1028700" lvl="2" indent="-342900">
              <a:spcAft>
                <a:spcPts val="600"/>
              </a:spcAft>
              <a:buClrTx/>
            </a:pPr>
            <a:r>
              <a:rPr lang="en-US" sz="1600" dirty="0" smtClean="0"/>
              <a:t> </a:t>
            </a:r>
            <a:r>
              <a:rPr lang="en-US" sz="1600" dirty="0"/>
              <a:t>Learn something new and then spend time planning how to integrate the new </a:t>
            </a:r>
            <a:r>
              <a:rPr lang="en-US" sz="1600" dirty="0" smtClean="0"/>
              <a:t>learning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of learning about a new practice, thinking about it deeply, and then deciding on how to use it or not to use it.</a:t>
            </a:r>
          </a:p>
          <a:p>
            <a:pPr lvl="1" indent="0">
              <a:buNone/>
            </a:pPr>
            <a:endParaRPr lang="en-US" sz="1800" dirty="0" smtClean="0"/>
          </a:p>
        </p:txBody>
      </p:sp>
      <p:pic>
        <p:nvPicPr>
          <p:cNvPr id="6146" name="Picture 2" descr="http://beautifultrouble.org/wp-content/uploads/Beautiful%20Trouble/PRINCIPLE%20Praxis%20Makes%20Perfect/PR_Praxis%20Makes%20Perfect_Praxis%20whee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81400"/>
            <a:ext cx="2341139" cy="322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42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600"/>
              </a:spcAft>
              <a:buClrTx/>
            </a:pPr>
            <a:r>
              <a:rPr lang="en-US" b="1" dirty="0" smtClean="0"/>
              <a:t>Each learning interaction is an opportunity for everyone to learn</a:t>
            </a:r>
          </a:p>
          <a:p>
            <a:pPr marL="1028700" lvl="2" indent="-342900">
              <a:spcAft>
                <a:spcPts val="600"/>
              </a:spcAft>
              <a:buClrTx/>
            </a:pPr>
            <a:r>
              <a:rPr lang="en-US" dirty="0" smtClean="0"/>
              <a:t>All </a:t>
            </a:r>
            <a:r>
              <a:rPr lang="en-US" dirty="0"/>
              <a:t>learn from one </a:t>
            </a:r>
            <a:r>
              <a:rPr lang="en-US" dirty="0" smtClean="0"/>
              <a:t>another</a:t>
            </a:r>
          </a:p>
          <a:p>
            <a:pPr marL="1028700" lvl="2" indent="-342900">
              <a:spcAft>
                <a:spcPts val="600"/>
              </a:spcAft>
              <a:buClrTx/>
            </a:pPr>
            <a:r>
              <a:rPr lang="en-US" dirty="0" smtClean="0"/>
              <a:t>“When one teaches, two learn.”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Inevitable outcome of a true partnership</a:t>
            </a:r>
          </a:p>
          <a:p>
            <a:pPr marL="800100" lvl="1" indent="-342900"/>
            <a:r>
              <a:rPr lang="en-US" sz="1800" dirty="0" smtClean="0"/>
              <a:t>Regardless of credentials or years of experience</a:t>
            </a:r>
          </a:p>
        </p:txBody>
      </p:sp>
      <p:sp>
        <p:nvSpPr>
          <p:cNvPr id="4" name="AutoShape 2" descr="data:image/jpeg;base64,/9j/4AAQSkZJRgABAQAAAQABAAD/2wCEAAkGBhQSERUSExQUFBQVFhYYGBgXGBkVGxcYGBoYGhceFhYXHCYeFxwjHRQVIi8gIycpLSwsFSA1NTAqNScrLCkBCQoKDgwOFw8PFywfHBwsKS0pKSktKSkpKSwpLDUpKSwpLCkpKSwpLC0pKSwtLCkpKSksKSkpKSksKSkpKSkpLP/AABEIAJIA8AMBIgACEQEDEQH/xAAcAAEAAgIDAQAAAAAAAAAAAAAABwgFBgEDBAL/xABFEAABAwICBgYHBQUGBwAAAAABAAIDBBEhMQUGBxJBURMiYXGBkSMyQlJigqEIFHKSsTNTssHRQ3OT0uHwJDRjg6Kjs//EABgBAQEBAQEAAAAAAAAAAAAAAAABAgUD/8QAIxEBAQEAAQMCBwAAAAAAAAAAABEBMQMSIQRRAgUTQWFxkf/aAAwDAQACEQMRAD8AnFERAREQEREBERAREQEREBERAREQEREBERAREQEREBERAREQfLm3X0i4KDlERAREQEWC1l11pKBt6iUNcRcMHWe7uYMfE2CjDTX2hHkkUtM0Dg6ZxJPyMsB+YoJsRVrqNs+k33tM1gPBsbBbuJBK87Nrek2m/wB6cewsYR5bqsWLOIq76P29V7DZ7YJhhmwsPgWED6FSBq5tzo5yGVAdSv5uO/GfnaLjxAUhEkIuuCoa9oexzXNcLhzSHAjmCMCuxEEREBERAREQERY7TmsMFHGZaiRsbeF83Hk1oxcewIMiihXWXb64ksooQG/vJcSe1sYNh8xPco50rrtW1N+mqpnAm+6HFjfyssFYsWplro2mznsaeRcB+pXMVYx3qva7ucD+hVOi++a+mvIIIwI4jA+CQi5KKq+idoFdT26OqlsPZc7pG+T74KSNV9vQJDK6Ld/6sVyPmjOI72k9yhEwIvPo/SEc8bZYntkjeLtc03BH++C9CIL5e6wvyX0uHNuLJo5REQcEqHdoe2vdLqbR5BdiH1GYB4iEZOOfXOHK+a8O2DaeZC+gpHWjF2zyNPrnjGwj2RiHHjlle8RK5iuyqqHSOL3uc97iS5ziXEnmScSupq2zUrZ1U6SdeMdHCD1png7t+TBm93YMuJCnDVjZPQ0YB6MTyjOSUB2Pws9VngL9pVq1XKh0LPLjFDNIOccb3/VoK7anVqrY3efS1LRzdDIB5lqt0G2XKlSqYNZbvQFW209qdSVrSKiBjyfatZ47nts4eaiXXDYPJGHS0LzK0XPQvtvj8D8A/uNj2lWlaPqjr7VaOd6F9473dE7FjueHsntFvFWB1J2iU2km2YejmAu6Fx6wHNpye3HMeICq9UU7o3Fj2lrmkhzXAtII4EHEHvXNLVvje2SNzmPabtc02LTwIIyKu4q5SKMtmu11tXu01WWsqcmvwayY8vhf2ZHhyUmrDIiIgIuCVCu03bDvb1JQus3Fsk7T63AthIyGd38eHNBs20Ha7FRb0FPuzVIwPFkR+Mj1nfCPG2SgfTOm5quUzVEjpHnieA5NAwaOwLwklZLV/VuetlEVPGZHceDWjm92TR358LrXDTGkLP6B1ErawAwU73NPtu6jPBzrA+F1NGpuxmmpQJKkCpn+Iejb+Fh9bvd5BSG1oAsMAFKlQLS/Z/qyAXzwM7Bvvt4hoC4rNgdY0ExzQSEez1mE4cyCFPiKFVO0/qdV0X/MQPjHB9t5h+dt237CQVhrq480LXtLXAOaRYgi4I5EHAqJdf8AYsxwdUUDd14uXQey7+6J9V2fVyPC3G0qONS9e59HSh0ZLonH0kRPVf8A5XWycPG4VkNXNY4a6Bs8DrtdgQfWY7i144Ef6qpkjCCQQQQSCDgQRgQQcjfgto2fa8P0dUh9yYH2ErObeDgPebckcxccU1dWfRddNUtkY17HBzHAOa4Yggi4IPJdijItA2wa7mhpRFEbVFRvNaR7DBYPf2HrADtPYt+c4AXJsBmSqr7StZ/vukZpAbxsd0UXLcYSLjvdvO8UGtBbzsw2cnSM3SSAtpYz1yLgvda4Yw+RJGQ7StR0Lox9TPFBGLvleGjsJzJ7ALk9gVstX9Bx0dPHTxCzI22vxcfac7tJuT3rW6r10dGyJjY42tYxgs1rRYADgAF3IiygiIgIiINT132c02kmXeOjnA6kzR1hyDx7bew+BCrprTqnUUE5hnbbMscLlkjebHce0ZjirbrFayatQV0DoKhm804gjBzHcHMdwcL/ANbhXNgqODbHJTZsu2u7+7SVz+tlHM423uTZSePJxzyOOJjjXjUSbRs25IN+J5PRSjJ4HA+68DNvlcLWbrUqrgjTMH76L/Eb/Vct0zAcpoj/ANxv9VT23d9EDb8Ap2kS1th2lSPkfQQb8UbDaVxBY6Q+60GxEfb7XdnEyz9FX/eo20kw35Gginlv12kAuELj7cbiLNBxaThhgs3s12ZyaReJZLx0rT1nZGQjNsf83cOGOTgeTUHZ3NpKS+MdO09eW3m2O+Dn/QceANi9X9XIKKEQ07AxozObnHi57s3HtXroKCOCNsUTAyNgDWtGAAC9CygiIgIiICIiCGNtuoYbfSMLbAkCoaBxODZP0DvA81DllcOto2yxvieN5j2lrhza4WP0KqZp/RDqWpmpnYmJ7m35geqfEEHxVxcTNsL1q6WB9E89aHrR8zET1h27rj5PHJSoqt7PNNfddI08t7NLxG/8MnVPkSD4K0ihrXtf9IPg0dUysc1rmxPxPaLYcjciyqSFaHbLLu6HqcbXDB33e3BVhDVcRK32fdDdJWTVBGEEYa38cpI/hY78wU/KKfs8wAUdQ7i6oA8Gxstj8x81KygIiICIiAiIgIiIPDpvQkNXC+CdgfG8Yg8DwLT7LhmCMlWnX3UGXRk26674Hk9FLbMe662Txy42uOIFoyVCu1HarDI77nCyOogB9O52LX/DE4eqRn0gyIFri97gjDQDz0pDbb7mPbGS0OtJa7bBwIud0t+ddjda6m43pC9pwdG6249pzD2CwII/0sV0VdH0ZbNC4uiLgWPwDmPHWDZAPVkGB5OGIwy2rUbUyHStV67YWNG/PEDZxx/sPgcc+LL2xu0ps3yrV6xnQyxzQgta4Mljud7dIcbtLsN7dexwvyAurVavVMUlLDJC1rYnxtc1rQAGhwvYAZWJKjXXrV2m0jHDTaPdG2am3hGyxYx8ZHWax9rXBaHX4487rbdl2iKmloG09U0Nex79wBwf6Mm4uRgLEu5qN9Tp/H09nx5ub+fDbkREeYiIgIiICIiAq+bddHCPSTZAP20LHH8TSWH6BvmrBqC/tBvH3qmF8RC8273/AM7fQoIqc6wuMxkrgaMqekhjk99jHfmaD/NU+ecFbbVZpFFTA5inhB7+jarrWtb2zUXSaInxPoyyTvDXC/6/RVl3lcbTGjhUQSwO9WWN7D2bwIv4Xv4Kn1ZQvhlfE8WfG9zHDk5pIP6JiJo+zvpQbtVTk470coHMEbjvLdZ+ZTKqpagazfcK2Ko9j1JAL4xu9bvIwcB8KtTT1DZGNexwc1wDmuGIIIuCDyIKmmuxEREEREBERAXBNl1VlYyJjpJHtYxou5ziGgDtJyUBbS9rjqzepqUuZTZOfi183+WM8szxtkmDIbVdrXTb9HRO9Fi2WYH9pzbGR7HN3HhhnEgK+St02dbOZdJS7x3o6Zh9JJ7x9yPm7mch5Bb4V6tl2pk1bOTa1ILNn3gS2QZ7jRhd/EOGLM78DmKrZrVaN0lDJT776cvNpRiWMLSHtlsLA7pIBydhkcFOGjNGR08TIYWBkbBZrRwH8zzJxK0Pbro10mjRKxzh0ErXOAJALXdQ3AONi5p8FjfNM2bWlSxPik3bkOabXbcHw44j9VI2zOCYRyGTfEbi3cD7547xaDwxb32UJUWuVVDTwzQzEPjkdG8kB29gHw75cCXCwe3P2Fu9HtRrZKqaNj27s9MZaVpY07jxGJAzAAvvuSssb425Y5y/d3PWfN99T0fpdmXZd/Xt7f3hNaLE6qacFZRwVIt6WNpIGQdk8DsDgVllpwhERAREQEREBVw216U6bSj2jKBjIvHF7vq9TrrfrPHQUr6mTHdFmN9+Q+o0d5zPAAlVVrax8r3SPJc97nOcebnG5PmVcXHVDCXkMbiXENHaTgM+0hXCoqcRxsYBYMa1oHINAH8lWvZPoA1Ok4bi7IT0z+Q3PUv85b5KzahooJ26akmOYaQib6OSzZgPZkya49jgAO8Dmp2XRW0TJo3xSND2PaWuaci0ixCIpsZFJOyzaz9ytS1RLqb2HWuYScchi5hvkMRw5LD7SdmcujZN9l5KVx6kmZYTkyTkeTsj34LTGNWuWuVy6OtZMxskT2vY4Xa5pDgR2ELvVStXNcKqhcTTTOYDm02cx3ex1xftz7VJmiPtCkACppbni6J1v/B+X5lIkTSijePb1o8jFtQ08jGD+j15K77QVI0eignkPxbsY87k/RREprWtbtoFJo5p6Z4dLa7YmWL3crj2B8TrDvUL6xbbq6oBbFu0rCP7PF9v7x2Xygd6j+SRziXOJLibkkkkntJxKsVs+uu0Wp0k+0h6OBpuyFp6oPAvPtu7TgOAC1Ur7ihc4hrQXOJsABcknIADElTJs72Jm7ajSDcM205xvyMxH8HnyWuBrWzbZXJX7s829HSA55OltwZfJvx+V+FhqCgjgjbFEwMjYA1rW4AALujjDQGgAACwAwAAyAHAL6WEF4NO6KbU00tO7KWNzO64sD4Gx8F70QVL0JR7z56SU9GXNNyQTuPp3FxwGZ3RKLdq76XWmOndDJDDvPpz6KSZ5uOsXC8cRaM3OsCTYE5rLbVqB1HpiSRl2dIWzxnLFw61uB6wdfvK1cafcP2cdPG48WQs3vDe3t35bBSearOjaLXiLchf93gbezaeJsTG3PvNFxc8yvHS7QdIRuDm1k9x7zy8eLXXB8QsTUaRnmwfJK8ciXEYfDl9F5CwjA3B434LWLietRtt0c9oa7dhkyEowjd+L92fp2hSo1wIuMQVTElbpqTtTqtH9QWmg/dPJ6v927NndiOzikIs2ijHR+32jcPSxTxHsDZB5gg/Re6fbho1ouHTP7GxEfxWCjMSAvDpnTUNLE6aeRscbcyeJ4BozcTwAxUS6a+0GSC2lprHGz5nXt8jM/zKMNYNZqitk6SoldIRgBk1o5NYMG+CRYy20jaE/ScrSAY6eO/Rxk43Ob38N4/QYcydWK65GqXdkey8yFtbVstGLOhjdgXnMPc33Ba4BzOOWd4XhuuyDU00VJ0kgInqN17gc2MAPRtI4GziT2utwW+IijIiIg6qqkZKx0cjWvY4Wc1wBBB4EHNRFrhsFa4OkoH7js+hkN2nsZIcW9xv3qYkQVB09qvV0Tt2pgfFyJG8090jSWnzWMa9XOmha8FrmhwOYIBB7wVrGkNlujJjd1JG0njHvRf/ADIVq1VkLglWQOw3Rl/Um/xn+X++S9FPsW0W03MDn9j5ZCPIOF/FXuKrW1hLg0AkngMSfALe9WtjldVWL2fdozjvS4OI+GIdb826rAaK1apaYWgp4ou1jAD52uVklN0apqfs2pNHgOjb0k1rGaSxd27oyYO7xJW1oiiCIiAiIg8ldomGe3TRRy2y32Nfa+drjBfEGg6dnqQQtt7sbR+gXuRB1sp2jJrR3ABa/rZqBSaQb6aO0gFmyss148faHY64WyIgrlrNsVraYl0Q+9Rc4xZ4HxRE3J/DdaHPE5rt1zS1wza4FpHgVclY/Smr9PUi08EUo+NgcfAkXCtWqhgL6CslV7GdGPNxA5n4JZGjyLiB4Lxs2FaOBv8A8QRfIy4d2Db/AFVpVeCsroLViprHBtPC+S9usBZgvxc89Ueasbo3Zho2CxbSxuI4yXlP/sJt4LZooWtAa0BoGQAsB3AKUqM9SNisVMRNWFs8osWsA9Gw9oP7Qg88OxSaIwCTbE2v4ZfqV9IogiIgIiICIiAiIgIiICIiAiIgIi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SExQUFBQVFhYYGBgXGBkVGxcYGBoYGhceFhYXHCYeFxwjHRQVIi8gIycpLSwsFSA1NTAqNScrLCkBCQoKDgwOFw8PFywfHBwsKS0pKSktKSkpKSwpLDUpKSwpLCkpKSwpLC0pKSwtLCkpKSksKSkpKSksKSkpKSkpLP/AABEIAJIA8AMBIgACEQEDEQH/xAAcAAEAAgIDAQAAAAAAAAAAAAAABwgFBgEDBAL/xABFEAABAwICBgYHBQUGBwAAAAABAAIDBBEhMQUGBxJBURMiYXGBkSMyQlJigqEIFHKSsTNTssHRQ3OT0uHwJDRjg6Kjs//EABgBAQEBAQEAAAAAAAAAAAAAAAABAgUD/8QAIxEBAQEAAQMCBwAAAAAAAAAAABEBMQMSIQRRAgUTQWFxkf/aAAwDAQACEQMRAD8AnFERAREQEREBERAREQEREBERAREQEREBERAREQEREBERAREQfLm3X0i4KDlERAREQEWC1l11pKBt6iUNcRcMHWe7uYMfE2CjDTX2hHkkUtM0Dg6ZxJPyMsB+YoJsRVrqNs+k33tM1gPBsbBbuJBK87Nrek2m/wB6cewsYR5bqsWLOIq76P29V7DZ7YJhhmwsPgWED6FSBq5tzo5yGVAdSv5uO/GfnaLjxAUhEkIuuCoa9oexzXNcLhzSHAjmCMCuxEEREBERAREQERY7TmsMFHGZaiRsbeF83Hk1oxcewIMiihXWXb64ksooQG/vJcSe1sYNh8xPco50rrtW1N+mqpnAm+6HFjfyssFYsWplro2mznsaeRcB+pXMVYx3qva7ucD+hVOi++a+mvIIIwI4jA+CQi5KKq+idoFdT26OqlsPZc7pG+T74KSNV9vQJDK6Ld/6sVyPmjOI72k9yhEwIvPo/SEc8bZYntkjeLtc03BH++C9CIL5e6wvyX0uHNuLJo5REQcEqHdoe2vdLqbR5BdiH1GYB4iEZOOfXOHK+a8O2DaeZC+gpHWjF2zyNPrnjGwj2RiHHjlle8RK5iuyqqHSOL3uc97iS5ziXEnmScSupq2zUrZ1U6SdeMdHCD1png7t+TBm93YMuJCnDVjZPQ0YB6MTyjOSUB2Pws9VngL9pVq1XKh0LPLjFDNIOccb3/VoK7anVqrY3efS1LRzdDIB5lqt0G2XKlSqYNZbvQFW209qdSVrSKiBjyfatZ47nts4eaiXXDYPJGHS0LzK0XPQvtvj8D8A/uNj2lWlaPqjr7VaOd6F9473dE7FjueHsntFvFWB1J2iU2km2YejmAu6Fx6wHNpye3HMeICq9UU7o3Fj2lrmkhzXAtII4EHEHvXNLVvje2SNzmPabtc02LTwIIyKu4q5SKMtmu11tXu01WWsqcmvwayY8vhf2ZHhyUmrDIiIgIuCVCu03bDvb1JQus3Fsk7T63AthIyGd38eHNBs20Ha7FRb0FPuzVIwPFkR+Mj1nfCPG2SgfTOm5quUzVEjpHnieA5NAwaOwLwklZLV/VuetlEVPGZHceDWjm92TR358LrXDTGkLP6B1ErawAwU73NPtu6jPBzrA+F1NGpuxmmpQJKkCpn+Iejb+Fh9bvd5BSG1oAsMAFKlQLS/Z/qyAXzwM7Bvvt4hoC4rNgdY0ExzQSEez1mE4cyCFPiKFVO0/qdV0X/MQPjHB9t5h+dt237CQVhrq480LXtLXAOaRYgi4I5EHAqJdf8AYsxwdUUDd14uXQey7+6J9V2fVyPC3G0qONS9e59HSh0ZLonH0kRPVf8A5XWycPG4VkNXNY4a6Bs8DrtdgQfWY7i144Ef6qpkjCCQQQQSCDgQRgQQcjfgto2fa8P0dUh9yYH2ErObeDgPebckcxccU1dWfRddNUtkY17HBzHAOa4Yggi4IPJdijItA2wa7mhpRFEbVFRvNaR7DBYPf2HrADtPYt+c4AXJsBmSqr7StZ/vukZpAbxsd0UXLcYSLjvdvO8UGtBbzsw2cnSM3SSAtpYz1yLgvda4Yw+RJGQ7StR0Lox9TPFBGLvleGjsJzJ7ALk9gVstX9Bx0dPHTxCzI22vxcfac7tJuT3rW6r10dGyJjY42tYxgs1rRYADgAF3IiygiIgIiINT132c02kmXeOjnA6kzR1hyDx7bew+BCrprTqnUUE5hnbbMscLlkjebHce0ZjirbrFayatQV0DoKhm804gjBzHcHMdwcL/ANbhXNgqODbHJTZsu2u7+7SVz+tlHM423uTZSePJxzyOOJjjXjUSbRs25IN+J5PRSjJ4HA+68DNvlcLWbrUqrgjTMH76L/Eb/Vct0zAcpoj/ANxv9VT23d9EDb8Ap2kS1th2lSPkfQQb8UbDaVxBY6Q+60GxEfb7XdnEyz9FX/eo20kw35Gginlv12kAuELj7cbiLNBxaThhgs3s12ZyaReJZLx0rT1nZGQjNsf83cOGOTgeTUHZ3NpKS+MdO09eW3m2O+Dn/QceANi9X9XIKKEQ07AxozObnHi57s3HtXroKCOCNsUTAyNgDWtGAAC9CygiIgIiICIiCGNtuoYbfSMLbAkCoaBxODZP0DvA81DllcOto2yxvieN5j2lrhza4WP0KqZp/RDqWpmpnYmJ7m35geqfEEHxVxcTNsL1q6WB9E89aHrR8zET1h27rj5PHJSoqt7PNNfddI08t7NLxG/8MnVPkSD4K0ihrXtf9IPg0dUysc1rmxPxPaLYcjciyqSFaHbLLu6HqcbXDB33e3BVhDVcRK32fdDdJWTVBGEEYa38cpI/hY78wU/KKfs8wAUdQ7i6oA8Gxstj8x81KygIiICIiAiIgIiIPDpvQkNXC+CdgfG8Yg8DwLT7LhmCMlWnX3UGXRk26674Hk9FLbMe662Txy42uOIFoyVCu1HarDI77nCyOogB9O52LX/DE4eqRn0gyIFri97gjDQDz0pDbb7mPbGS0OtJa7bBwIud0t+ddjda6m43pC9pwdG6249pzD2CwII/0sV0VdH0ZbNC4uiLgWPwDmPHWDZAPVkGB5OGIwy2rUbUyHStV67YWNG/PEDZxx/sPgcc+LL2xu0ps3yrV6xnQyxzQgta4Mljud7dIcbtLsN7dexwvyAurVavVMUlLDJC1rYnxtc1rQAGhwvYAZWJKjXXrV2m0jHDTaPdG2am3hGyxYx8ZHWax9rXBaHX4487rbdl2iKmloG09U0Nex79wBwf6Mm4uRgLEu5qN9Tp/H09nx5ub+fDbkREeYiIgIiICIiAq+bddHCPSTZAP20LHH8TSWH6BvmrBqC/tBvH3qmF8RC8273/AM7fQoIqc6wuMxkrgaMqekhjk99jHfmaD/NU+ecFbbVZpFFTA5inhB7+jarrWtb2zUXSaInxPoyyTvDXC/6/RVl3lcbTGjhUQSwO9WWN7D2bwIv4Xv4Kn1ZQvhlfE8WfG9zHDk5pIP6JiJo+zvpQbtVTk470coHMEbjvLdZ+ZTKqpagazfcK2Ko9j1JAL4xu9bvIwcB8KtTT1DZGNexwc1wDmuGIIIuCDyIKmmuxEREEREBERAXBNl1VlYyJjpJHtYxou5ziGgDtJyUBbS9rjqzepqUuZTZOfi183+WM8szxtkmDIbVdrXTb9HRO9Fi2WYH9pzbGR7HN3HhhnEgK+St02dbOZdJS7x3o6Zh9JJ7x9yPm7mch5Bb4V6tl2pk1bOTa1ILNn3gS2QZ7jRhd/EOGLM78DmKrZrVaN0lDJT776cvNpRiWMLSHtlsLA7pIBydhkcFOGjNGR08TIYWBkbBZrRwH8zzJxK0Pbro10mjRKxzh0ErXOAJALXdQ3AONi5p8FjfNM2bWlSxPik3bkOabXbcHw44j9VI2zOCYRyGTfEbi3cD7547xaDwxb32UJUWuVVDTwzQzEPjkdG8kB29gHw75cCXCwe3P2Fu9HtRrZKqaNj27s9MZaVpY07jxGJAzAAvvuSssb425Y5y/d3PWfN99T0fpdmXZd/Xt7f3hNaLE6qacFZRwVIt6WNpIGQdk8DsDgVllpwhERAREQEREBVw216U6bSj2jKBjIvHF7vq9TrrfrPHQUr6mTHdFmN9+Q+o0d5zPAAlVVrax8r3SPJc97nOcebnG5PmVcXHVDCXkMbiXENHaTgM+0hXCoqcRxsYBYMa1oHINAH8lWvZPoA1Ok4bi7IT0z+Q3PUv85b5KzahooJ26akmOYaQib6OSzZgPZkya49jgAO8Dmp2XRW0TJo3xSND2PaWuaci0ixCIpsZFJOyzaz9ytS1RLqb2HWuYScchi5hvkMRw5LD7SdmcujZN9l5KVx6kmZYTkyTkeTsj34LTGNWuWuVy6OtZMxskT2vY4Xa5pDgR2ELvVStXNcKqhcTTTOYDm02cx3ex1xftz7VJmiPtCkACppbni6J1v/B+X5lIkTSijePb1o8jFtQ08jGD+j15K77QVI0eignkPxbsY87k/RREprWtbtoFJo5p6Z4dLa7YmWL3crj2B8TrDvUL6xbbq6oBbFu0rCP7PF9v7x2Xygd6j+SRziXOJLibkkkkntJxKsVs+uu0Wp0k+0h6OBpuyFp6oPAvPtu7TgOAC1Ur7ihc4hrQXOJsABcknIADElTJs72Jm7ajSDcM205xvyMxH8HnyWuBrWzbZXJX7s829HSA55OltwZfJvx+V+FhqCgjgjbFEwMjYA1rW4AALujjDQGgAACwAwAAyAHAL6WEF4NO6KbU00tO7KWNzO64sD4Gx8F70QVL0JR7z56SU9GXNNyQTuPp3FxwGZ3RKLdq76XWmOndDJDDvPpz6KSZ5uOsXC8cRaM3OsCTYE5rLbVqB1HpiSRl2dIWzxnLFw61uB6wdfvK1cafcP2cdPG48WQs3vDe3t35bBSearOjaLXiLchf93gbezaeJsTG3PvNFxc8yvHS7QdIRuDm1k9x7zy8eLXXB8QsTUaRnmwfJK8ciXEYfDl9F5CwjA3B434LWLietRtt0c9oa7dhkyEowjd+L92fp2hSo1wIuMQVTElbpqTtTqtH9QWmg/dPJ6v927NndiOzikIs2ijHR+32jcPSxTxHsDZB5gg/Re6fbho1ouHTP7GxEfxWCjMSAvDpnTUNLE6aeRscbcyeJ4BozcTwAxUS6a+0GSC2lprHGz5nXt8jM/zKMNYNZqitk6SoldIRgBk1o5NYMG+CRYy20jaE/ScrSAY6eO/Rxk43Ob38N4/QYcydWK65GqXdkey8yFtbVstGLOhjdgXnMPc33Ba4BzOOWd4XhuuyDU00VJ0kgInqN17gc2MAPRtI4GziT2utwW+IijIiIg6qqkZKx0cjWvY4Wc1wBBB4EHNRFrhsFa4OkoH7js+hkN2nsZIcW9xv3qYkQVB09qvV0Tt2pgfFyJG8090jSWnzWMa9XOmha8FrmhwOYIBB7wVrGkNlujJjd1JG0njHvRf/ADIVq1VkLglWQOw3Rl/Um/xn+X++S9FPsW0W03MDn9j5ZCPIOF/FXuKrW1hLg0AkngMSfALe9WtjldVWL2fdozjvS4OI+GIdb826rAaK1apaYWgp4ou1jAD52uVklN0apqfs2pNHgOjb0k1rGaSxd27oyYO7xJW1oiiCIiAiIg8ldomGe3TRRy2y32Nfa+drjBfEGg6dnqQQtt7sbR+gXuRB1sp2jJrR3ABa/rZqBSaQb6aO0gFmyss148faHY64WyIgrlrNsVraYl0Q+9Rc4xZ4HxRE3J/DdaHPE5rt1zS1wza4FpHgVclY/Smr9PUi08EUo+NgcfAkXCtWqhgL6CslV7GdGPNxA5n4JZGjyLiB4Lxs2FaOBv8A8QRfIy4d2Db/AFVpVeCsroLViprHBtPC+S9usBZgvxc89Ueasbo3Zho2CxbSxuI4yXlP/sJt4LZooWtAa0BoGQAsB3AKUqM9SNisVMRNWFs8osWsA9Gw9oP7Qg88OxSaIwCTbE2v4ZfqV9IogiIgIiICIiAiIgIiICIiAiIgIi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USExQUFBQVFhYYGBgXGBkVGxcYGBoYGhceFhYXHCYeFxwjHRQVIi8gIycpLSwsFSA1NTAqNScrLCkBCQoKDgwOFw8PFywfHBwsKS0pKSktKSkpKSwpLDUpKSwpLCkpKSwpLC0pKSwtLCkpKSksKSkpKSksKSkpKSkpLP/AABEIAJIA8AMBIgACEQEDEQH/xAAcAAEAAgIDAQAAAAAAAAAAAAAABwgFBgEDBAL/xABFEAABAwICBgYHBQUGBwAAAAABAAIDBBEhMQUGBxJBURMiYXGBkSMyQlJigqEIFHKSsTNTssHRQ3OT0uHwJDRjg6Kjs//EABgBAQEBAQEAAAAAAAAAAAAAAAABAgUD/8QAIxEBAQEAAQMCBwAAAAAAAAAAABEBMQMSIQRRAgUTQWFxkf/aAAwDAQACEQMRAD8AnFERAREQEREBERAREQEREBERAREQEREBERAREQEREBERAREQfLm3X0i4KDlERAREQEWC1l11pKBt6iUNcRcMHWe7uYMfE2CjDTX2hHkkUtM0Dg6ZxJPyMsB+YoJsRVrqNs+k33tM1gPBsbBbuJBK87Nrek2m/wB6cewsYR5bqsWLOIq76P29V7DZ7YJhhmwsPgWED6FSBq5tzo5yGVAdSv5uO/GfnaLjxAUhEkIuuCoa9oexzXNcLhzSHAjmCMCuxEEREBERAREQERY7TmsMFHGZaiRsbeF83Hk1oxcewIMiihXWXb64ksooQG/vJcSe1sYNh8xPco50rrtW1N+mqpnAm+6HFjfyssFYsWplro2mznsaeRcB+pXMVYx3qva7ucD+hVOi++a+mvIIIwI4jA+CQi5KKq+idoFdT26OqlsPZc7pG+T74KSNV9vQJDK6Ld/6sVyPmjOI72k9yhEwIvPo/SEc8bZYntkjeLtc03BH++C9CIL5e6wvyX0uHNuLJo5REQcEqHdoe2vdLqbR5BdiH1GYB4iEZOOfXOHK+a8O2DaeZC+gpHWjF2zyNPrnjGwj2RiHHjlle8RK5iuyqqHSOL3uc97iS5ziXEnmScSupq2zUrZ1U6SdeMdHCD1png7t+TBm93YMuJCnDVjZPQ0YB6MTyjOSUB2Pws9VngL9pVq1XKh0LPLjFDNIOccb3/VoK7anVqrY3efS1LRzdDIB5lqt0G2XKlSqYNZbvQFW209qdSVrSKiBjyfatZ47nts4eaiXXDYPJGHS0LzK0XPQvtvj8D8A/uNj2lWlaPqjr7VaOd6F9473dE7FjueHsntFvFWB1J2iU2km2YejmAu6Fx6wHNpye3HMeICq9UU7o3Fj2lrmkhzXAtII4EHEHvXNLVvje2SNzmPabtc02LTwIIyKu4q5SKMtmu11tXu01WWsqcmvwayY8vhf2ZHhyUmrDIiIgIuCVCu03bDvb1JQus3Fsk7T63AthIyGd38eHNBs20Ha7FRb0FPuzVIwPFkR+Mj1nfCPG2SgfTOm5quUzVEjpHnieA5NAwaOwLwklZLV/VuetlEVPGZHceDWjm92TR358LrXDTGkLP6B1ErawAwU73NPtu6jPBzrA+F1NGpuxmmpQJKkCpn+Iejb+Fh9bvd5BSG1oAsMAFKlQLS/Z/qyAXzwM7Bvvt4hoC4rNgdY0ExzQSEez1mE4cyCFPiKFVO0/qdV0X/MQPjHB9t5h+dt237CQVhrq480LXtLXAOaRYgi4I5EHAqJdf8AYsxwdUUDd14uXQey7+6J9V2fVyPC3G0qONS9e59HSh0ZLonH0kRPVf8A5XWycPG4VkNXNY4a6Bs8DrtdgQfWY7i144Ef6qpkjCCQQQQSCDgQRgQQcjfgto2fa8P0dUh9yYH2ErObeDgPebckcxccU1dWfRddNUtkY17HBzHAOa4Yggi4IPJdijItA2wa7mhpRFEbVFRvNaR7DBYPf2HrADtPYt+c4AXJsBmSqr7StZ/vukZpAbxsd0UXLcYSLjvdvO8UGtBbzsw2cnSM3SSAtpYz1yLgvda4Yw+RJGQ7StR0Lox9TPFBGLvleGjsJzJ7ALk9gVstX9Bx0dPHTxCzI22vxcfac7tJuT3rW6r10dGyJjY42tYxgs1rRYADgAF3IiygiIgIiINT132c02kmXeOjnA6kzR1hyDx7bew+BCrprTqnUUE5hnbbMscLlkjebHce0ZjirbrFayatQV0DoKhm804gjBzHcHMdwcL/ANbhXNgqODbHJTZsu2u7+7SVz+tlHM423uTZSePJxzyOOJjjXjUSbRs25IN+J5PRSjJ4HA+68DNvlcLWbrUqrgjTMH76L/Eb/Vct0zAcpoj/ANxv9VT23d9EDb8Ap2kS1th2lSPkfQQb8UbDaVxBY6Q+60GxEfb7XdnEyz9FX/eo20kw35Gginlv12kAuELj7cbiLNBxaThhgs3s12ZyaReJZLx0rT1nZGQjNsf83cOGOTgeTUHZ3NpKS+MdO09eW3m2O+Dn/QceANi9X9XIKKEQ07AxozObnHi57s3HtXroKCOCNsUTAyNgDWtGAAC9CygiIgIiICIiCGNtuoYbfSMLbAkCoaBxODZP0DvA81DllcOto2yxvieN5j2lrhza4WP0KqZp/RDqWpmpnYmJ7m35geqfEEHxVxcTNsL1q6WB9E89aHrR8zET1h27rj5PHJSoqt7PNNfddI08t7NLxG/8MnVPkSD4K0ihrXtf9IPg0dUysc1rmxPxPaLYcjciyqSFaHbLLu6HqcbXDB33e3BVhDVcRK32fdDdJWTVBGEEYa38cpI/hY78wU/KKfs8wAUdQ7i6oA8Gxstj8x81KygIiICIiAiIgIiIPDpvQkNXC+CdgfG8Yg8DwLT7LhmCMlWnX3UGXRk26674Hk9FLbMe662Txy42uOIFoyVCu1HarDI77nCyOogB9O52LX/DE4eqRn0gyIFri97gjDQDz0pDbb7mPbGS0OtJa7bBwIud0t+ddjda6m43pC9pwdG6249pzD2CwII/0sV0VdH0ZbNC4uiLgWPwDmPHWDZAPVkGB5OGIwy2rUbUyHStV67YWNG/PEDZxx/sPgcc+LL2xu0ps3yrV6xnQyxzQgta4Mljud7dIcbtLsN7dexwvyAurVavVMUlLDJC1rYnxtc1rQAGhwvYAZWJKjXXrV2m0jHDTaPdG2am3hGyxYx8ZHWax9rXBaHX4487rbdl2iKmloG09U0Nex79wBwf6Mm4uRgLEu5qN9Tp/H09nx5ub+fDbkREeYiIgIiICIiAq+bddHCPSTZAP20LHH8TSWH6BvmrBqC/tBvH3qmF8RC8273/AM7fQoIqc6wuMxkrgaMqekhjk99jHfmaD/NU+ecFbbVZpFFTA5inhB7+jarrWtb2zUXSaInxPoyyTvDXC/6/RVl3lcbTGjhUQSwO9WWN7D2bwIv4Xv4Kn1ZQvhlfE8WfG9zHDk5pIP6JiJo+zvpQbtVTk470coHMEbjvLdZ+ZTKqpagazfcK2Ko9j1JAL4xu9bvIwcB8KtTT1DZGNexwc1wDmuGIIIuCDyIKmmuxEREEREBERAXBNl1VlYyJjpJHtYxou5ziGgDtJyUBbS9rjqzepqUuZTZOfi183+WM8szxtkmDIbVdrXTb9HRO9Fi2WYH9pzbGR7HN3HhhnEgK+St02dbOZdJS7x3o6Zh9JJ7x9yPm7mch5Bb4V6tl2pk1bOTa1ILNn3gS2QZ7jRhd/EOGLM78DmKrZrVaN0lDJT776cvNpRiWMLSHtlsLA7pIBydhkcFOGjNGR08TIYWBkbBZrRwH8zzJxK0Pbro10mjRKxzh0ErXOAJALXdQ3AONi5p8FjfNM2bWlSxPik3bkOabXbcHw44j9VI2zOCYRyGTfEbi3cD7547xaDwxb32UJUWuVVDTwzQzEPjkdG8kB29gHw75cCXCwe3P2Fu9HtRrZKqaNj27s9MZaVpY07jxGJAzAAvvuSssb425Y5y/d3PWfN99T0fpdmXZd/Xt7f3hNaLE6qacFZRwVIt6WNpIGQdk8DsDgVllpwhERAREQEREBVw216U6bSj2jKBjIvHF7vq9TrrfrPHQUr6mTHdFmN9+Q+o0d5zPAAlVVrax8r3SPJc97nOcebnG5PmVcXHVDCXkMbiXENHaTgM+0hXCoqcRxsYBYMa1oHINAH8lWvZPoA1Ok4bi7IT0z+Q3PUv85b5KzahooJ26akmOYaQib6OSzZgPZkya49jgAO8Dmp2XRW0TJo3xSND2PaWuaci0ixCIpsZFJOyzaz9ytS1RLqb2HWuYScchi5hvkMRw5LD7SdmcujZN9l5KVx6kmZYTkyTkeTsj34LTGNWuWuVy6OtZMxskT2vY4Xa5pDgR2ELvVStXNcKqhcTTTOYDm02cx3ex1xftz7VJmiPtCkACppbni6J1v/B+X5lIkTSijePb1o8jFtQ08jGD+j15K77QVI0eignkPxbsY87k/RREprWtbtoFJo5p6Z4dLa7YmWL3crj2B8TrDvUL6xbbq6oBbFu0rCP7PF9v7x2Xygd6j+SRziXOJLibkkkkntJxKsVs+uu0Wp0k+0h6OBpuyFp6oPAvPtu7TgOAC1Ur7ihc4hrQXOJsABcknIADElTJs72Jm7ajSDcM205xvyMxH8HnyWuBrWzbZXJX7s829HSA55OltwZfJvx+V+FhqCgjgjbFEwMjYA1rW4AALujjDQGgAACwAwAAyAHAL6WEF4NO6KbU00tO7KWNzO64sD4Gx8F70QVL0JR7z56SU9GXNNyQTuPp3FxwGZ3RKLdq76XWmOndDJDDvPpz6KSZ5uOsXC8cRaM3OsCTYE5rLbVqB1HpiSRl2dIWzxnLFw61uB6wdfvK1cafcP2cdPG48WQs3vDe3t35bBSearOjaLXiLchf93gbezaeJsTG3PvNFxc8yvHS7QdIRuDm1k9x7zy8eLXXB8QsTUaRnmwfJK8ciXEYfDl9F5CwjA3B434LWLietRtt0c9oa7dhkyEowjd+L92fp2hSo1wIuMQVTElbpqTtTqtH9QWmg/dPJ6v927NndiOzikIs2ijHR+32jcPSxTxHsDZB5gg/Re6fbho1ouHTP7GxEfxWCjMSAvDpnTUNLE6aeRscbcyeJ4BozcTwAxUS6a+0GSC2lprHGz5nXt8jM/zKMNYNZqitk6SoldIRgBk1o5NYMG+CRYy20jaE/ScrSAY6eO/Rxk43Ob38N4/QYcydWK65GqXdkey8yFtbVstGLOhjdgXnMPc33Ba4BzOOWd4XhuuyDU00VJ0kgInqN17gc2MAPRtI4GziT2utwW+IijIiIg6qqkZKx0cjWvY4Wc1wBBB4EHNRFrhsFa4OkoH7js+hkN2nsZIcW9xv3qYkQVB09qvV0Tt2pgfFyJG8090jSWnzWMa9XOmha8FrmhwOYIBB7wVrGkNlujJjd1JG0njHvRf/ADIVq1VkLglWQOw3Rl/Um/xn+X++S9FPsW0W03MDn9j5ZCPIOF/FXuKrW1hLg0AkngMSfALe9WtjldVWL2fdozjvS4OI+GIdb826rAaK1apaYWgp4ou1jAD52uVklN0apqfs2pNHgOjb0k1rGaSxd27oyYO7xJW1oiiCIiAiIg8ldomGe3TRRy2y32Nfa+drjBfEGg6dnqQQtt7sbR+gXuRB1sp2jJrR3ABa/rZqBSaQb6aO0gFmyss148faHY64WyIgrlrNsVraYl0Q+9Rc4xZ4HxRE3J/DdaHPE5rt1zS1wza4FpHgVclY/Smr9PUi08EUo+NgcfAkXCtWqhgL6CslV7GdGPNxA5n4JZGjyLiB4Lxs2FaOBv8A8QRfIy4d2Db/AFVpVeCsroLViprHBtPC+S9usBZgvxc89Ueasbo3Zho2CxbSxuI4yXlP/sJt4LZooWtAa0BoGQAsB3AKUqM9SNisVMRNWFs8osWsA9Gw9oP7Qg88OxSaIwCTbE2v4ZfqV9IogiIgIiICIiAiIgIiICIiAiIgIi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368300" y="-793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6" name="Picture 8" descr="http://commonsandeconomics.org/wp-content/uploads/2013/06/reciproc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207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6656</TotalTime>
  <Words>537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What Good coaches do</vt:lpstr>
      <vt:lpstr>Seven partnership principles</vt:lpstr>
      <vt:lpstr>equality</vt:lpstr>
      <vt:lpstr>choice</vt:lpstr>
      <vt:lpstr>voice</vt:lpstr>
      <vt:lpstr>reflection</vt:lpstr>
      <vt:lpstr>dialogue</vt:lpstr>
      <vt:lpstr>praxis</vt:lpstr>
      <vt:lpstr>reciprocity</vt:lpstr>
      <vt:lpstr>Now what?</vt:lpstr>
      <vt:lpstr>Now what?</vt:lpstr>
      <vt:lpstr>Now what?</vt:lpstr>
      <vt:lpstr>Partner for success</vt:lpstr>
    </vt:vector>
  </TitlesOfParts>
  <Company>Lubbock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Good coaches do</dc:title>
  <dc:creator>Windows User</dc:creator>
  <cp:lastModifiedBy>Windows User</cp:lastModifiedBy>
  <cp:revision>14</cp:revision>
  <dcterms:created xsi:type="dcterms:W3CDTF">2013-09-27T02:39:30Z</dcterms:created>
  <dcterms:modified xsi:type="dcterms:W3CDTF">2013-10-01T17:35:47Z</dcterms:modified>
</cp:coreProperties>
</file>